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5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3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D3F405-E280-6542-B588-A30745286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59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2200"/>
            <a:ext cx="8305800" cy="1295400"/>
            <a:chOff x="288" y="192"/>
            <a:chExt cx="5232" cy="816"/>
          </a:xfrm>
        </p:grpSpPr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288" y="192"/>
              <a:ext cx="5232" cy="81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000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blurRad="63500" dist="117432" dir="4604261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000">
                <a:solidFill>
                  <a:srgbClr val="000000"/>
                </a:solidFill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16" y="216"/>
              <a:ext cx="5171" cy="7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000">
                <a:solidFill>
                  <a:srgbClr val="000000"/>
                </a:solidFill>
              </a:endParaRPr>
            </a:p>
          </p:txBody>
        </p:sp>
        <p:sp>
          <p:nvSpPr>
            <p:cNvPr id="7" name="Freeform 9"/>
            <p:cNvSpPr>
              <a:spLocks/>
            </p:cNvSpPr>
            <p:nvPr userDrawn="1"/>
          </p:nvSpPr>
          <p:spPr bwMode="auto">
            <a:xfrm>
              <a:off x="456" y="245"/>
              <a:ext cx="4896" cy="124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244" y="0"/>
                </a:cxn>
                <a:cxn ang="0">
                  <a:pos x="4712" y="0"/>
                </a:cxn>
                <a:cxn ang="0">
                  <a:pos x="4952" y="144"/>
                </a:cxn>
                <a:cxn ang="0">
                  <a:pos x="0" y="139"/>
                </a:cxn>
              </a:cxnLst>
              <a:rect l="0" t="0" r="r" b="b"/>
              <a:pathLst>
                <a:path w="4952" h="166">
                  <a:moveTo>
                    <a:pt x="0" y="139"/>
                  </a:moveTo>
                  <a:cubicBezTo>
                    <a:pt x="28" y="55"/>
                    <a:pt x="152" y="2"/>
                    <a:pt x="244" y="0"/>
                  </a:cubicBezTo>
                  <a:lnTo>
                    <a:pt x="4712" y="0"/>
                  </a:lnTo>
                  <a:cubicBezTo>
                    <a:pt x="4800" y="8"/>
                    <a:pt x="4944" y="62"/>
                    <a:pt x="4952" y="144"/>
                  </a:cubicBezTo>
                  <a:cubicBezTo>
                    <a:pt x="4167" y="166"/>
                    <a:pt x="0" y="139"/>
                    <a:pt x="0" y="1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>
                    <a:gamma/>
                    <a:tint val="70588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00">
                <a:solidFill>
                  <a:srgbClr val="000000"/>
                </a:solidFill>
              </a:endParaRPr>
            </a:p>
          </p:txBody>
        </p:sp>
        <p:sp>
          <p:nvSpPr>
            <p:cNvPr id="8" name="Freeform 10"/>
            <p:cNvSpPr>
              <a:spLocks/>
            </p:cNvSpPr>
            <p:nvPr userDrawn="1"/>
          </p:nvSpPr>
          <p:spPr bwMode="auto">
            <a:xfrm>
              <a:off x="450" y="342"/>
              <a:ext cx="4902" cy="9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6" y="98"/>
                </a:cxn>
                <a:cxn ang="0">
                  <a:pos x="4770" y="84"/>
                </a:cxn>
                <a:cxn ang="0">
                  <a:pos x="4902" y="6"/>
                </a:cxn>
                <a:cxn ang="0">
                  <a:pos x="6" y="0"/>
                </a:cxn>
              </a:cxnLst>
              <a:rect l="0" t="0" r="r" b="b"/>
              <a:pathLst>
                <a:path w="4902" h="98">
                  <a:moveTo>
                    <a:pt x="6" y="0"/>
                  </a:moveTo>
                  <a:cubicBezTo>
                    <a:pt x="0" y="72"/>
                    <a:pt x="45" y="97"/>
                    <a:pt x="136" y="98"/>
                  </a:cubicBezTo>
                  <a:lnTo>
                    <a:pt x="4770" y="84"/>
                  </a:lnTo>
                  <a:cubicBezTo>
                    <a:pt x="4857" y="80"/>
                    <a:pt x="4897" y="65"/>
                    <a:pt x="4902" y="6"/>
                  </a:cubicBezTo>
                  <a:lnTo>
                    <a:pt x="6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882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00">
                <a:solidFill>
                  <a:srgbClr val="000000"/>
                </a:solidFill>
              </a:endParaRPr>
            </a:p>
          </p:txBody>
        </p:sp>
        <p:sp>
          <p:nvSpPr>
            <p:cNvPr id="9" name="Freeform 11"/>
            <p:cNvSpPr>
              <a:spLocks/>
            </p:cNvSpPr>
            <p:nvPr userDrawn="1"/>
          </p:nvSpPr>
          <p:spPr bwMode="auto">
            <a:xfrm flipV="1">
              <a:off x="408" y="672"/>
              <a:ext cx="4989" cy="288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244" y="0"/>
                </a:cxn>
                <a:cxn ang="0">
                  <a:pos x="4712" y="0"/>
                </a:cxn>
                <a:cxn ang="0">
                  <a:pos x="4952" y="144"/>
                </a:cxn>
                <a:cxn ang="0">
                  <a:pos x="0" y="139"/>
                </a:cxn>
              </a:cxnLst>
              <a:rect l="0" t="0" r="r" b="b"/>
              <a:pathLst>
                <a:path w="4952" h="166">
                  <a:moveTo>
                    <a:pt x="0" y="139"/>
                  </a:moveTo>
                  <a:cubicBezTo>
                    <a:pt x="28" y="55"/>
                    <a:pt x="152" y="2"/>
                    <a:pt x="244" y="0"/>
                  </a:cubicBezTo>
                  <a:lnTo>
                    <a:pt x="4712" y="0"/>
                  </a:lnTo>
                  <a:cubicBezTo>
                    <a:pt x="4800" y="8"/>
                    <a:pt x="4944" y="62"/>
                    <a:pt x="4952" y="144"/>
                  </a:cubicBezTo>
                  <a:cubicBezTo>
                    <a:pt x="4167" y="166"/>
                    <a:pt x="0" y="139"/>
                    <a:pt x="0" y="1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3010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-111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1068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6248400"/>
            <a:ext cx="1905000" cy="45720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2133600" y="6248400"/>
            <a:ext cx="4876800" cy="45720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43826C-0E1B-7A46-9751-12ACF5357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3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1E2B1-E305-354B-B237-CA2B02F43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3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68300"/>
            <a:ext cx="207645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8300"/>
            <a:ext cx="607695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A637B-5FD2-CE49-A0CF-8AB920177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35660-F37C-7240-AA67-DAD6E839E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C5D83-5B79-0E49-8057-DC6F42212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5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52E6-9BC1-EC4A-B2B4-AAAACCC19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8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58622-88DC-9749-8821-3F6D54765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1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293CB-370A-304A-AFCD-B004AAC5F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8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CFF43-B420-6640-9908-7826254FA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B0D94-F47F-A042-BD31-A47D9FEE0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9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EDA3D-1FD2-C84D-B803-739A738F7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9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304800"/>
            <a:ext cx="8305800" cy="1295400"/>
            <a:chOff x="288" y="192"/>
            <a:chExt cx="5232" cy="816"/>
          </a:xfrm>
        </p:grpSpPr>
        <p:sp>
          <p:nvSpPr>
            <p:cNvPr id="300035" name="AutoShape 3"/>
            <p:cNvSpPr>
              <a:spLocks noChangeArrowheads="1"/>
            </p:cNvSpPr>
            <p:nvPr/>
          </p:nvSpPr>
          <p:spPr bwMode="auto">
            <a:xfrm>
              <a:off x="288" y="192"/>
              <a:ext cx="5232" cy="81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000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blurRad="63500" dist="117432" dir="4604261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sz="1000">
                <a:solidFill>
                  <a:srgbClr val="000000"/>
                </a:solidFill>
              </a:endParaRPr>
            </a:p>
          </p:txBody>
        </p:sp>
        <p:sp>
          <p:nvSpPr>
            <p:cNvPr id="300036" name="AutoShape 4"/>
            <p:cNvSpPr>
              <a:spLocks noChangeArrowheads="1"/>
            </p:cNvSpPr>
            <p:nvPr/>
          </p:nvSpPr>
          <p:spPr bwMode="auto">
            <a:xfrm>
              <a:off x="316" y="216"/>
              <a:ext cx="5171" cy="7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000">
                <a:solidFill>
                  <a:srgbClr val="000000"/>
                </a:solidFill>
              </a:endParaRPr>
            </a:p>
          </p:txBody>
        </p:sp>
        <p:sp>
          <p:nvSpPr>
            <p:cNvPr id="300037" name="Freeform 5"/>
            <p:cNvSpPr>
              <a:spLocks/>
            </p:cNvSpPr>
            <p:nvPr userDrawn="1"/>
          </p:nvSpPr>
          <p:spPr bwMode="auto">
            <a:xfrm>
              <a:off x="456" y="245"/>
              <a:ext cx="4896" cy="124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244" y="0"/>
                </a:cxn>
                <a:cxn ang="0">
                  <a:pos x="4712" y="0"/>
                </a:cxn>
                <a:cxn ang="0">
                  <a:pos x="4952" y="144"/>
                </a:cxn>
                <a:cxn ang="0">
                  <a:pos x="0" y="139"/>
                </a:cxn>
              </a:cxnLst>
              <a:rect l="0" t="0" r="r" b="b"/>
              <a:pathLst>
                <a:path w="4952" h="166">
                  <a:moveTo>
                    <a:pt x="0" y="139"/>
                  </a:moveTo>
                  <a:cubicBezTo>
                    <a:pt x="28" y="55"/>
                    <a:pt x="152" y="2"/>
                    <a:pt x="244" y="0"/>
                  </a:cubicBezTo>
                  <a:lnTo>
                    <a:pt x="4712" y="0"/>
                  </a:lnTo>
                  <a:cubicBezTo>
                    <a:pt x="4800" y="8"/>
                    <a:pt x="4944" y="62"/>
                    <a:pt x="4952" y="144"/>
                  </a:cubicBezTo>
                  <a:cubicBezTo>
                    <a:pt x="4167" y="166"/>
                    <a:pt x="0" y="139"/>
                    <a:pt x="0" y="1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>
                    <a:gamma/>
                    <a:tint val="70588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00">
                <a:solidFill>
                  <a:srgbClr val="000000"/>
                </a:solidFill>
              </a:endParaRPr>
            </a:p>
          </p:txBody>
        </p:sp>
        <p:sp>
          <p:nvSpPr>
            <p:cNvPr id="300038" name="Freeform 6"/>
            <p:cNvSpPr>
              <a:spLocks/>
            </p:cNvSpPr>
            <p:nvPr userDrawn="1"/>
          </p:nvSpPr>
          <p:spPr bwMode="auto">
            <a:xfrm>
              <a:off x="450" y="342"/>
              <a:ext cx="4902" cy="9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36" y="98"/>
                </a:cxn>
                <a:cxn ang="0">
                  <a:pos x="4770" y="84"/>
                </a:cxn>
                <a:cxn ang="0">
                  <a:pos x="4902" y="6"/>
                </a:cxn>
                <a:cxn ang="0">
                  <a:pos x="6" y="0"/>
                </a:cxn>
              </a:cxnLst>
              <a:rect l="0" t="0" r="r" b="b"/>
              <a:pathLst>
                <a:path w="4902" h="98">
                  <a:moveTo>
                    <a:pt x="6" y="0"/>
                  </a:moveTo>
                  <a:cubicBezTo>
                    <a:pt x="0" y="72"/>
                    <a:pt x="45" y="97"/>
                    <a:pt x="136" y="98"/>
                  </a:cubicBezTo>
                  <a:lnTo>
                    <a:pt x="4770" y="84"/>
                  </a:lnTo>
                  <a:cubicBezTo>
                    <a:pt x="4857" y="80"/>
                    <a:pt x="4897" y="65"/>
                    <a:pt x="4902" y="6"/>
                  </a:cubicBezTo>
                  <a:lnTo>
                    <a:pt x="6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882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00">
                <a:solidFill>
                  <a:srgbClr val="000000"/>
                </a:solidFill>
              </a:endParaRPr>
            </a:p>
          </p:txBody>
        </p:sp>
        <p:sp>
          <p:nvSpPr>
            <p:cNvPr id="300039" name="Freeform 7"/>
            <p:cNvSpPr>
              <a:spLocks/>
            </p:cNvSpPr>
            <p:nvPr userDrawn="1"/>
          </p:nvSpPr>
          <p:spPr bwMode="auto">
            <a:xfrm flipV="1">
              <a:off x="408" y="672"/>
              <a:ext cx="4989" cy="288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244" y="0"/>
                </a:cxn>
                <a:cxn ang="0">
                  <a:pos x="4712" y="0"/>
                </a:cxn>
                <a:cxn ang="0">
                  <a:pos x="4952" y="144"/>
                </a:cxn>
                <a:cxn ang="0">
                  <a:pos x="0" y="139"/>
                </a:cxn>
              </a:cxnLst>
              <a:rect l="0" t="0" r="r" b="b"/>
              <a:pathLst>
                <a:path w="4952" h="166">
                  <a:moveTo>
                    <a:pt x="0" y="139"/>
                  </a:moveTo>
                  <a:cubicBezTo>
                    <a:pt x="28" y="55"/>
                    <a:pt x="152" y="2"/>
                    <a:pt x="244" y="0"/>
                  </a:cubicBezTo>
                  <a:lnTo>
                    <a:pt x="4712" y="0"/>
                  </a:lnTo>
                  <a:cubicBezTo>
                    <a:pt x="4800" y="8"/>
                    <a:pt x="4944" y="62"/>
                    <a:pt x="4952" y="144"/>
                  </a:cubicBezTo>
                  <a:cubicBezTo>
                    <a:pt x="4167" y="166"/>
                    <a:pt x="0" y="139"/>
                    <a:pt x="0" y="1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tint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683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30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004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4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324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4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324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B87F2"/>
                </a:solidFill>
              </a:defRPr>
            </a:lvl1pPr>
          </a:lstStyle>
          <a:p>
            <a:pPr>
              <a:defRPr/>
            </a:pPr>
            <a:fld id="{54D58E1E-8FE5-3A48-BABE-F286D6249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Font typeface="Arial" charset="0"/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111" charset="0"/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111" charset="0"/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111" charset="0"/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111" charset="0"/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0" y="0"/>
            <a:ext cx="4572000" cy="3429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0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0" y="1203325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FFFF"/>
                </a:solidFill>
                <a:latin typeface="Arial"/>
                <a:cs typeface="Arial"/>
              </a:rPr>
              <a:t>True</a:t>
            </a:r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4572000" y="0"/>
            <a:ext cx="4572000" cy="3429000"/>
          </a:xfrm>
          <a:prstGeom prst="rect">
            <a:avLst/>
          </a:prstGeom>
          <a:gradFill rotWithShape="0">
            <a:gsLst>
              <a:gs pos="0">
                <a:srgbClr val="B50069"/>
              </a:gs>
              <a:gs pos="100000">
                <a:srgbClr val="540031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>
              <a:solidFill>
                <a:srgbClr val="B50069"/>
              </a:solidFill>
              <a:cs typeface="Arial" charset="0"/>
            </a:endParaRPr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4572000" y="3429000"/>
            <a:ext cx="4572000" cy="3429000"/>
          </a:xfrm>
          <a:prstGeom prst="rect">
            <a:avLst/>
          </a:prstGeom>
          <a:gradFill rotWithShape="0">
            <a:gsLst>
              <a:gs pos="0">
                <a:srgbClr val="500093"/>
              </a:gs>
              <a:gs pos="100000">
                <a:srgbClr val="250044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>
              <a:solidFill>
                <a:srgbClr val="B50069"/>
              </a:solidFill>
              <a:cs typeface="Arial" charset="0"/>
            </a:endParaRPr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0" y="3429000"/>
            <a:ext cx="4572000" cy="3429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0" y="48768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FFFF"/>
                </a:solidFill>
                <a:latin typeface="Arial"/>
                <a:cs typeface="Arial"/>
              </a:rPr>
              <a:t>Clear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4572000" y="1203325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FFFF"/>
                </a:solidFill>
                <a:latin typeface="Arial"/>
                <a:cs typeface="Arial"/>
              </a:rPr>
              <a:t>Interesting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572000" y="48768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FFFF"/>
                </a:solidFill>
                <a:latin typeface="Arial"/>
                <a:cs typeface="Arial"/>
              </a:rPr>
              <a:t>Relevant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2636838"/>
            <a:ext cx="6191250" cy="1555750"/>
          </a:xfrm>
          <a:solidFill>
            <a:schemeClr val="tx1"/>
          </a:solidFill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 anchor="t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4800" b="1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Four Objectives:</a:t>
            </a:r>
            <a:br>
              <a:rPr lang="en-US" sz="4800" b="1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n-US" sz="4800" b="1">
                <a:solidFill>
                  <a:schemeClr val="bg1"/>
                </a:solidFill>
                <a:latin typeface="Arial" charset="0"/>
                <a:ea typeface="ＭＳ Ｐゴシック" charset="0"/>
                <a:cs typeface="Arial" charset="0"/>
              </a:rPr>
              <a:t>A Sermon That is…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8534400" y="76200"/>
            <a:ext cx="5238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charset="0"/>
              </a:rPr>
              <a:t>25</a:t>
            </a:r>
            <a:endParaRPr lang="en-US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6525344"/>
            <a:ext cx="9144000" cy="343790"/>
          </a:xfrm>
          <a:prstGeom prst="rect">
            <a:avLst/>
          </a:prstGeom>
          <a:solidFill>
            <a:srgbClr val="000514"/>
          </a:solidFill>
          <a:ln w="9525">
            <a:noFill/>
            <a:miter lim="800000"/>
            <a:headEnd/>
            <a:tailEnd/>
          </a:ln>
          <a:effectLst>
            <a:outerShdw blurRad="63500" dist="35921" dir="2700000" algn="ctr" rotWithShape="0">
              <a:srgbClr val="000514">
                <a:alpha val="74998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70000"/>
              <a:buFont typeface="Wingdings" charset="0"/>
              <a:buNone/>
              <a:defRPr/>
            </a:pP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Dr. Rick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Griffith • </a:t>
            </a:r>
            <a:r>
              <a:rPr lang="en-US" sz="2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Singapore Bible </a:t>
            </a:r>
            <a:r>
              <a:rPr lang="en-US" sz="2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College • BibleStudyDownloads.org</a:t>
            </a:r>
            <a:endParaRPr lang="en-US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0" grpId="0" animBg="1"/>
      <p:bldP spid="65539" grpId="0"/>
      <p:bldP spid="65551" grpId="0" animBg="1"/>
      <p:bldP spid="65552" grpId="0" animBg="1"/>
      <p:bldP spid="65553" grpId="0" animBg="1"/>
      <p:bldP spid="65541" grpId="0"/>
      <p:bldP spid="65543" grpId="0"/>
      <p:bldP spid="65545" grpId="0"/>
    </p:bldLst>
  </p:timing>
</p:sld>
</file>

<file path=ppt/theme/theme1.xml><?xml version="1.0" encoding="utf-8"?>
<a:theme xmlns:a="http://schemas.openxmlformats.org/drawingml/2006/main" name="1_Candybar">
  <a:themeElements>
    <a:clrScheme name="Candybar 3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5B87F2"/>
      </a:accent1>
      <a:accent2>
        <a:srgbClr val="555555"/>
      </a:accent2>
      <a:accent3>
        <a:srgbClr val="FFFFFF"/>
      </a:accent3>
      <a:accent4>
        <a:srgbClr val="000000"/>
      </a:accent4>
      <a:accent5>
        <a:srgbClr val="B5C3F7"/>
      </a:accent5>
      <a:accent6>
        <a:srgbClr val="4C4C4C"/>
      </a:accent6>
      <a:hlink>
        <a:srgbClr val="5DA31E"/>
      </a:hlink>
      <a:folHlink>
        <a:srgbClr val="BAD41A"/>
      </a:folHlink>
    </a:clrScheme>
    <a:fontScheme name="Candyb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</a:defRPr>
        </a:defPPr>
      </a:lstStyle>
    </a:lnDef>
  </a:objectDefaults>
  <a:extraClrSchemeLst>
    <a:extraClrScheme>
      <a:clrScheme name="Candybar 1">
        <a:dk1>
          <a:srgbClr val="000000"/>
        </a:dk1>
        <a:lt1>
          <a:srgbClr val="FFFFFF"/>
        </a:lt1>
        <a:dk2>
          <a:srgbClr val="003366"/>
        </a:dk2>
        <a:lt2>
          <a:srgbClr val="AAAAAA"/>
        </a:lt2>
        <a:accent1>
          <a:srgbClr val="EEEEEE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F5F5F5"/>
        </a:accent5>
        <a:accent6>
          <a:srgbClr val="002D5C"/>
        </a:accent6>
        <a:hlink>
          <a:srgbClr val="5B87F2"/>
        </a:hlink>
        <a:folHlink>
          <a:srgbClr val="ED18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dybar 2">
        <a:dk1>
          <a:srgbClr val="000000"/>
        </a:dk1>
        <a:lt1>
          <a:srgbClr val="FFFFFF"/>
        </a:lt1>
        <a:dk2>
          <a:srgbClr val="FFFFFF"/>
        </a:dk2>
        <a:lt2>
          <a:srgbClr val="888888"/>
        </a:lt2>
        <a:accent1>
          <a:srgbClr val="BAD41A"/>
        </a:accent1>
        <a:accent2>
          <a:srgbClr val="8154D1"/>
        </a:accent2>
        <a:accent3>
          <a:srgbClr val="FFFFFF"/>
        </a:accent3>
        <a:accent4>
          <a:srgbClr val="000000"/>
        </a:accent4>
        <a:accent5>
          <a:srgbClr val="D9E6AB"/>
        </a:accent5>
        <a:accent6>
          <a:srgbClr val="744BBD"/>
        </a:accent6>
        <a:hlink>
          <a:srgbClr val="5DA31E"/>
        </a:hlink>
        <a:folHlink>
          <a:srgbClr val="FFCC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dybar 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5B87F2"/>
        </a:accent1>
        <a:accent2>
          <a:srgbClr val="555555"/>
        </a:accent2>
        <a:accent3>
          <a:srgbClr val="FFFFFF"/>
        </a:accent3>
        <a:accent4>
          <a:srgbClr val="000000"/>
        </a:accent4>
        <a:accent5>
          <a:srgbClr val="B5C3F7"/>
        </a:accent5>
        <a:accent6>
          <a:srgbClr val="4C4C4C"/>
        </a:accent6>
        <a:hlink>
          <a:srgbClr val="5DA31E"/>
        </a:hlink>
        <a:folHlink>
          <a:srgbClr val="BAD4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dybar 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FFA8A8"/>
        </a:accent1>
        <a:accent2>
          <a:srgbClr val="FFCC18"/>
        </a:accent2>
        <a:accent3>
          <a:srgbClr val="FFFFFF"/>
        </a:accent3>
        <a:accent4>
          <a:srgbClr val="000000"/>
        </a:accent4>
        <a:accent5>
          <a:srgbClr val="FFD1D1"/>
        </a:accent5>
        <a:accent6>
          <a:srgbClr val="E7B915"/>
        </a:accent6>
        <a:hlink>
          <a:srgbClr val="6876E7"/>
        </a:hlink>
        <a:folHlink>
          <a:srgbClr val="ED18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dybar 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E6E658"/>
        </a:accent1>
        <a:accent2>
          <a:srgbClr val="8CBC1C"/>
        </a:accent2>
        <a:accent3>
          <a:srgbClr val="FFFFFF"/>
        </a:accent3>
        <a:accent4>
          <a:srgbClr val="000000"/>
        </a:accent4>
        <a:accent5>
          <a:srgbClr val="F0F0B4"/>
        </a:accent5>
        <a:accent6>
          <a:srgbClr val="7EAA18"/>
        </a:accent6>
        <a:hlink>
          <a:srgbClr val="6876E7"/>
        </a:hlink>
        <a:folHlink>
          <a:srgbClr val="5FBD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dybar 6">
        <a:dk1>
          <a:srgbClr val="000000"/>
        </a:dk1>
        <a:lt1>
          <a:srgbClr val="FFFFFF"/>
        </a:lt1>
        <a:dk2>
          <a:srgbClr val="EBE3F8"/>
        </a:dk2>
        <a:lt2>
          <a:srgbClr val="000000"/>
        </a:lt2>
        <a:accent1>
          <a:srgbClr val="5918BB"/>
        </a:accent1>
        <a:accent2>
          <a:srgbClr val="8154D1"/>
        </a:accent2>
        <a:accent3>
          <a:srgbClr val="FFFFFF"/>
        </a:accent3>
        <a:accent4>
          <a:srgbClr val="000000"/>
        </a:accent4>
        <a:accent5>
          <a:srgbClr val="B5ABDA"/>
        </a:accent5>
        <a:accent6>
          <a:srgbClr val="744BBD"/>
        </a:accent6>
        <a:hlink>
          <a:srgbClr val="DC54AD"/>
        </a:hlink>
        <a:folHlink>
          <a:srgbClr val="BAD4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dybar 7">
        <a:dk1>
          <a:srgbClr val="000000"/>
        </a:dk1>
        <a:lt1>
          <a:srgbClr val="FFFFFF"/>
        </a:lt1>
        <a:dk2>
          <a:srgbClr val="EBE3F8"/>
        </a:dk2>
        <a:lt2>
          <a:srgbClr val="000000"/>
        </a:lt2>
        <a:accent1>
          <a:srgbClr val="FF7518"/>
        </a:accent1>
        <a:accent2>
          <a:srgbClr val="888888"/>
        </a:accent2>
        <a:accent3>
          <a:srgbClr val="FFFFFF"/>
        </a:accent3>
        <a:accent4>
          <a:srgbClr val="000000"/>
        </a:accent4>
        <a:accent5>
          <a:srgbClr val="FFBDAB"/>
        </a:accent5>
        <a:accent6>
          <a:srgbClr val="7B7B7B"/>
        </a:accent6>
        <a:hlink>
          <a:srgbClr val="8CBC1C"/>
        </a:hlink>
        <a:folHlink>
          <a:srgbClr val="FFCC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Macintosh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1_Candybar</vt:lpstr>
      <vt:lpstr>Four Objectives: A Sermon That is…</vt:lpstr>
    </vt:vector>
  </TitlesOfParts>
  <Company>SBC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Objectives: A Sermon That is…</dc:title>
  <dc:creator>Rick Griffith</dc:creator>
  <cp:lastModifiedBy>Rick Griffith</cp:lastModifiedBy>
  <cp:revision>11</cp:revision>
  <dcterms:created xsi:type="dcterms:W3CDTF">2008-02-14T08:44:25Z</dcterms:created>
  <dcterms:modified xsi:type="dcterms:W3CDTF">2017-01-27T09:10:33Z</dcterms:modified>
</cp:coreProperties>
</file>